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8"/>
  </p:notesMasterIdLst>
  <p:sldIdLst>
    <p:sldId id="274" r:id="rId3"/>
    <p:sldId id="271" r:id="rId4"/>
    <p:sldId id="275" r:id="rId5"/>
    <p:sldId id="367" r:id="rId6"/>
    <p:sldId id="382" r:id="rId7"/>
    <p:sldId id="383" r:id="rId8"/>
    <p:sldId id="396" r:id="rId9"/>
    <p:sldId id="384" r:id="rId10"/>
    <p:sldId id="370" r:id="rId11"/>
    <p:sldId id="368" r:id="rId12"/>
    <p:sldId id="385" r:id="rId13"/>
    <p:sldId id="386" r:id="rId14"/>
    <p:sldId id="387" r:id="rId15"/>
    <p:sldId id="388" r:id="rId16"/>
    <p:sldId id="389" r:id="rId17"/>
    <p:sldId id="371" r:id="rId18"/>
    <p:sldId id="369" r:id="rId19"/>
    <p:sldId id="390" r:id="rId20"/>
    <p:sldId id="391" r:id="rId21"/>
    <p:sldId id="392" r:id="rId22"/>
    <p:sldId id="393" r:id="rId23"/>
    <p:sldId id="372" r:id="rId24"/>
    <p:sldId id="394" r:id="rId25"/>
    <p:sldId id="395" r:id="rId26"/>
    <p:sldId id="357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ABC8"/>
    <a:srgbClr val="6985AF"/>
    <a:srgbClr val="B2C2D6"/>
    <a:srgbClr val="221A10"/>
    <a:srgbClr val="344762"/>
    <a:srgbClr val="E8DFCA"/>
    <a:srgbClr val="98AEC8"/>
    <a:srgbClr val="CAE0E8"/>
    <a:srgbClr val="A98E49"/>
    <a:srgbClr val="997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-2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dLbl>
              <c:idx val="0"/>
              <c:layout>
                <c:manualLayout>
                  <c:x val="-0.2372882487356783"/>
                  <c:y val="-0.13550511842533838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/>
                      <a:t>2</a:t>
                    </a:r>
                    <a:r>
                      <a:rPr lang="en-US" altLang="en-US" baseline="0" dirty="0"/>
                      <a:t> </a:t>
                    </a:r>
                    <a:r>
                      <a:rPr lang="en-US" altLang="zh-CN" baseline="0" dirty="0"/>
                      <a:t>Days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05-4DB7-8C38-3537DD0E0BC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/>
                      <a:t>1 </a:t>
                    </a:r>
                    <a:r>
                      <a:rPr lang="en-US" altLang="zh-CN"/>
                      <a:t>Day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05-4DB7-8C38-3537DD0E0BC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学习LabVIEW</c:v>
                </c:pt>
                <c:pt idx="1">
                  <c:v>克服以往编程习惯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05-4DB7-8C38-3537DD0E0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</c:legend>
    <c:plotVisOnly val="1"/>
    <c:dispBlanksAs val="gap"/>
    <c:showDLblsOverMax val="0"/>
  </c:chart>
  <c:txPr>
    <a:bodyPr/>
    <a:lstStyle/>
    <a:p>
      <a:pPr>
        <a:defRPr sz="2000" b="1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ea typeface="Microsoft YaHei UI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F343C754-E4FE-4D26-A945-B0FE0C676B82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ea typeface="Microsoft YaHei UI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4273AEC-546B-4F83-A5D0-D9051E56DE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57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4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10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0615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1201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12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44664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13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278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14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96732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027963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73AEC-546B-4F83-A5D0-D9051E56DE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2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17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61874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18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73583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19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3867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20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4693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21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97600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73AEC-546B-4F83-A5D0-D9051E56DE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740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23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50062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24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3980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73AEC-546B-4F83-A5D0-D9051E56DE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83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2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4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6010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4229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6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0280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7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75382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8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42463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ED6D2-6FDC-44F0-AF5B-658A62587BAA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936BE-33BC-4CC8-A263-0B8F40541D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1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D653E-0D20-41A2-9552-36485158AF7F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F2C07-808C-4C08-81B1-325586F987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4D205-F3BD-445D-A754-844A1210D5EE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33547-45DB-4C01-86CC-54B98193CF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1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01AB9-938A-4A82-A9E3-3929E21CAD9C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3BD66-72E0-40FB-ABF5-BF874A5BB0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2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CED6D2-6FDC-44F0-AF5B-658A62587BAA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6936BE-33BC-4CC8-A263-0B8F40541D1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379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196B-8627-45C1-AF51-97B43140FBAB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9FDDA-8FAE-4ED2-8244-E2674FC728B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55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A77FE7-38D1-4206-B79B-25569430283B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66FA57-748D-4F95-946E-04867E6011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77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69F5A-73A4-4F73-8BC4-750F83EEFF9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BE8F5B-F320-48DA-89B4-01D7B629C5B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223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C5D8E7-8989-496C-95CE-C39916C584A6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026D03-E34C-4111-AEB8-FCA8998FA5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88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5"/>
            <a:ext cx="8869680" cy="671195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2EE935-5A06-4BC9-AEC5-12ADD13965E0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092218-4CDF-42C0-81C2-A4D2508B151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347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71B54F-9454-49A0-B501-530D6BE472C8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586388-253A-4BD8-AB0E-DD9ECEAD824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1196B-8627-45C1-AF51-97B43140FBAB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FDDA-8FAE-4ED2-8244-E2674FC72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75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4164A3-0E9A-4DCA-9BA6-B1D2E7833850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58AB36-7ECC-4411-BE3A-406C237ACA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7C6F21-FC5D-4BC4-A29D-4D05B68E3A84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BF416D-2FA7-4FDC-8F71-D270508D83D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639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D653E-0D20-41A2-9552-36485158AF7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0F2C07-808C-4C08-81B1-325586F987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1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4D205-F3BD-445D-A754-844A1210D5EE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C33547-45DB-4C01-86CC-54B98193CF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070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201AB9-938A-4A82-A9E3-3929E21CAD9C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93BD66-72E0-40FB-ABF5-BF874A5BB06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40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77FE7-38D1-4206-B79B-25569430283B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6FA57-748D-4F95-946E-04867E6011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78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69F5A-73A4-4F73-8BC4-750F83EEFF9F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E8F5B-F320-48DA-89B4-01D7B629C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9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5D8E7-8989-496C-95CE-C39916C584A6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26D03-E34C-4111-AEB8-FCA8998FA5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7"/>
            <a:ext cx="8869680" cy="671195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EE935-5A06-4BC9-AEC5-12ADD13965E0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092218-4CDF-42C0-81C2-A4D2508B15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9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1B54F-9454-49A0-B501-530D6BE472C8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86388-253A-4BD8-AB0E-DD9ECEAD82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164A3-0E9A-4DCA-9BA6-B1D2E7833850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8AB36-7ECC-4411-BE3A-406C237AC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4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C6F21-FC5D-4BC4-A29D-4D05B68E3A84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F416D-2FA7-4FDC-8F71-D270508D83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25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3EE3166-63BE-4E8E-A749-7CF7705DDB6A}" type="datetimeFigureOut">
              <a:rPr lang="zh-CN" altLang="en-US"/>
              <a:pPr>
                <a:defRPr/>
              </a:pPr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ea typeface="Microsoft YaHei UI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E83514F-E759-4D06-A5CC-094CC8CFF0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701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E3166-63BE-4E8E-A749-7CF7705DDB6A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2018/10/21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ea typeface="Microsoft YaHei UI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3514F-E759-4D06-A5CC-094CC8CFF0D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5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9028"/>
            <a:ext cx="12192000" cy="6858000"/>
            <a:chOff x="0" y="0"/>
            <a:chExt cx="12192000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5295901" y="5171786"/>
            <a:ext cx="5837380" cy="644674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86100" y="4988246"/>
            <a:ext cx="10300528" cy="1026268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47006" y="5337947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56357" y="4761219"/>
            <a:ext cx="15003564" cy="149484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47"/>
          <p:cNvSpPr txBox="1"/>
          <p:nvPr/>
        </p:nvSpPr>
        <p:spPr>
          <a:xfrm>
            <a:off x="11545865" y="5626344"/>
            <a:ext cx="184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endParaRPr lang="zh-CN" altLang="en-US" sz="2000" spc="300" dirty="0">
              <a:solidFill>
                <a:srgbClr val="322616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2048"/>
          <p:cNvSpPr txBox="1"/>
          <p:nvPr/>
        </p:nvSpPr>
        <p:spPr>
          <a:xfrm>
            <a:off x="671277" y="1719679"/>
            <a:ext cx="10849445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6600" spc="-300" dirty="0">
                <a:solidFill>
                  <a:srgbClr val="322616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清华大学仪器设计大赛新生赛</a:t>
            </a:r>
            <a:endParaRPr lang="en-US" altLang="zh-CN" sz="6600" spc="-300" dirty="0">
              <a:solidFill>
                <a:srgbClr val="322616"/>
              </a:solidFill>
              <a:latin typeface="迷你简启体" panose="03000509000000000000" pitchFamily="65" charset="-122"/>
              <a:ea typeface="迷你简启体" panose="03000509000000000000" pitchFamily="65" charset="-122"/>
            </a:endParaRPr>
          </a:p>
          <a:p>
            <a:pPr algn="ctr" eaLnBrk="1" hangingPunct="1">
              <a:defRPr/>
            </a:pPr>
            <a:r>
              <a:rPr lang="zh-CN" altLang="en-US" sz="6600" spc="-300" dirty="0">
                <a:solidFill>
                  <a:srgbClr val="322616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赛事宣讲</a:t>
            </a:r>
            <a:endParaRPr lang="en-US" altLang="zh-CN" sz="6600" spc="-300" dirty="0">
              <a:solidFill>
                <a:srgbClr val="322616"/>
              </a:solidFill>
              <a:latin typeface="迷你简启体" panose="03000509000000000000" pitchFamily="65" charset="-122"/>
              <a:ea typeface="迷你简启体" panose="03000509000000000000" pitchFamily="65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74061" y="5368381"/>
            <a:ext cx="5837380" cy="644674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235740" y="5184841"/>
            <a:ext cx="10300528" cy="1026268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25166" y="5534542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3565483" y="4957814"/>
            <a:ext cx="15003564" cy="149484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2531">
            <a:off x="6259135" y="-4960989"/>
            <a:ext cx="4540616" cy="2826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9027" flipV="1">
            <a:off x="1185860" y="-4547143"/>
            <a:ext cx="2397130" cy="27155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714892" y="4975328"/>
            <a:ext cx="2267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精</a:t>
            </a:r>
            <a:r>
              <a:rPr lang="en-US" altLang="zh-CN" dirty="0"/>
              <a:t>51</a:t>
            </a:r>
          </a:p>
          <a:p>
            <a:endParaRPr lang="en-US" altLang="zh-CN" dirty="0"/>
          </a:p>
          <a:p>
            <a:r>
              <a:rPr lang="zh-CN" altLang="en-US" dirty="0"/>
              <a:t>路菀萍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2018/10/21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3DAA9-2067-40F7-80AC-A3C4C6E62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6" y="3113824"/>
            <a:ext cx="2819236" cy="2819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9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8.67362E-19 C -0.08295 0.1118 -0.16576 0.22361 -0.15326 0.34167 C -0.14076 0.45972 0.06067 0.60023 0.075 0.7081 C 0.08932 0.81597 -0.05222 0.91921 -0.06732 0.98889 C -0.08243 1.05833 -0.08946 1.11759 -0.01576 1.12477 " pathEditMode="relative" ptsTypes="AAAAA">
                                      <p:cBhvr>
                                        <p:cTn id="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Scale>
                                      <p:cBhvr>
                                        <p:cTn id="32" dur="17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animScale>
                                      <p:cBhvr>
                                        <p:cTn id="40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7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-3.7037E-6 C 0.08125 0.09723 0.1625 0.19422 0.15625 0.33149 C 0.15 0.46899 -0.04166 0.70093 -0.0375 0.82431 C -0.03333 0.94723 0.15729 1.01042 0.18125 1.07037 C 0.20521 1.1301 0.08542 1.15556 0.10625 1.18334 " pathEditMode="relative" rAng="0" ptsTypes="AAAAA">
                                      <p:cBhvr>
                                        <p:cTn id="45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591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47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52" dur="1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250"/>
                            </p:stCondLst>
                            <p:childTnLst>
                              <p:par>
                                <p:cTn id="60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Scale>
                                      <p:cBhvr>
                                        <p:cTn id="74" dur="1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82" dur="1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90" dur="1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9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21" grpId="0"/>
      <p:bldP spid="22" grpId="0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0" grpId="0" animBg="1"/>
      <p:bldP spid="20" grpId="1" animBg="1"/>
      <p:bldP spid="20" grpId="2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4515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294" y="433884"/>
            <a:ext cx="10517411" cy="64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什么是仪器？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用于</a:t>
            </a:r>
            <a:r>
              <a:rPr lang="zh-CN" altLang="en-US" sz="3200" dirty="0">
                <a:solidFill>
                  <a:srgbClr val="FF0000"/>
                </a:solidFill>
              </a:rPr>
              <a:t>测量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宇宙：引力波，星体，星际空间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生命特征：疾病、基因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自然万物：速度、各种力、距离、加速度、形貌</a:t>
            </a:r>
          </a:p>
          <a:p>
            <a:pPr>
              <a:lnSpc>
                <a:spcPct val="150000"/>
              </a:lnSpc>
            </a:pP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DD96E6-FC04-4C4B-AF8D-4557AD02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43" y="557374"/>
            <a:ext cx="3390900" cy="19033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123CBC-7DF1-4788-B407-A238C64C0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096" y="2880099"/>
            <a:ext cx="2646838" cy="1762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83A305-49DD-4444-8900-F707D01D8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14" y="557374"/>
            <a:ext cx="1709167" cy="13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6012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4515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294" y="433884"/>
            <a:ext cx="10517411" cy="64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什么是仪器？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用于</a:t>
            </a:r>
            <a:r>
              <a:rPr lang="zh-CN" altLang="en-US" sz="3200" dirty="0">
                <a:solidFill>
                  <a:srgbClr val="FF0000"/>
                </a:solidFill>
              </a:rPr>
              <a:t>控制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测量的量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↓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   处理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↓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   控制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DF329B-2ABF-4665-AA58-30FBA0663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210"/>
          <a:stretch/>
        </p:blipFill>
        <p:spPr>
          <a:xfrm>
            <a:off x="7206342" y="977424"/>
            <a:ext cx="3488871" cy="24596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EB58F4-9683-4172-B9C4-7F26FFFFB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770" y="3973188"/>
            <a:ext cx="4103916" cy="24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941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4515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7294" y="239976"/>
            <a:ext cx="10517411" cy="22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虚拟仪器（</a:t>
            </a:r>
            <a:r>
              <a:rPr lang="en-US" altLang="zh-CN" sz="3200" dirty="0"/>
              <a:t>Virtual Instrument</a:t>
            </a:r>
            <a:r>
              <a:rPr lang="zh-CN" altLang="en-US" sz="3200" dirty="0"/>
              <a:t>；</a:t>
            </a:r>
            <a:r>
              <a:rPr lang="en-US" altLang="zh-CN" sz="3200" dirty="0">
                <a:solidFill>
                  <a:srgbClr val="FF0000"/>
                </a:solidFill>
              </a:rPr>
              <a:t>VI</a:t>
            </a:r>
            <a:r>
              <a:rPr lang="zh-CN" altLang="en-US" sz="3200" dirty="0"/>
              <a:t>）技术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使用可定制的软件和模块化的硬件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建立用户自定义的测控系统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D979C22-822C-4530-837E-2795474E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005" y="2807528"/>
            <a:ext cx="7722238" cy="384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589795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4515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0611" y="208795"/>
            <a:ext cx="11490777" cy="22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虚拟仪器软件</a:t>
            </a:r>
            <a:r>
              <a:rPr lang="en-US" altLang="zh-CN" sz="3200" dirty="0"/>
              <a:t>——</a:t>
            </a:r>
            <a:r>
              <a:rPr lang="zh-CN" altLang="en-US" sz="3200" dirty="0"/>
              <a:t>以</a:t>
            </a:r>
            <a:r>
              <a:rPr lang="en-US" altLang="zh-CN" sz="3200" dirty="0">
                <a:solidFill>
                  <a:srgbClr val="FF0000"/>
                </a:solidFill>
              </a:rPr>
              <a:t>LabVIEW</a:t>
            </a:r>
            <a:r>
              <a:rPr lang="zh-CN" altLang="en-US" sz="3200" dirty="0"/>
              <a:t>为例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Laboratory Virtual Instrument Engineering Workbench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图形化编程</a:t>
            </a:r>
          </a:p>
        </p:txBody>
      </p:sp>
      <p:pic>
        <p:nvPicPr>
          <p:cNvPr id="8" name="Picture 2" descr="E:\Documents\st社团\LabVIEW俱乐部\LVstudentclublogo.jpg">
            <a:extLst>
              <a:ext uri="{FF2B5EF4-FFF2-40B4-BE49-F238E27FC236}">
                <a16:creationId xmlns:a16="http://schemas.microsoft.com/office/drawing/2014/main" id="{BECD1CDE-53D2-417B-B8C6-ACDADF82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4269" r="85927" b="13199"/>
          <a:stretch/>
        </p:blipFill>
        <p:spPr bwMode="auto">
          <a:xfrm>
            <a:off x="10075710" y="2028501"/>
            <a:ext cx="1599219" cy="15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2998050-C8E9-40B3-8C13-CDD244D8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82" y="2595520"/>
            <a:ext cx="5957689" cy="405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42771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4515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0611" y="208795"/>
            <a:ext cx="11490777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虚拟仪器软件</a:t>
            </a:r>
            <a:r>
              <a:rPr lang="en-US" altLang="zh-CN" sz="3200" dirty="0"/>
              <a:t>——</a:t>
            </a:r>
            <a:r>
              <a:rPr lang="zh-CN" altLang="en-US" sz="3200" dirty="0"/>
              <a:t>以</a:t>
            </a:r>
            <a:r>
              <a:rPr lang="en-US" altLang="zh-CN" sz="3200" dirty="0">
                <a:solidFill>
                  <a:srgbClr val="FF0000"/>
                </a:solidFill>
              </a:rPr>
              <a:t>LabVIEW</a:t>
            </a:r>
            <a:r>
              <a:rPr lang="zh-CN" altLang="en-US" sz="3200" dirty="0"/>
              <a:t>为例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Laboratory Virtual Instrument Engineering Workbench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图形化编程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画程序框图就是在编程，信息流，所见即所得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8" name="Picture 2" descr="E:\Documents\st社团\LabVIEW俱乐部\LVstudentclublogo.jpg">
            <a:extLst>
              <a:ext uri="{FF2B5EF4-FFF2-40B4-BE49-F238E27FC236}">
                <a16:creationId xmlns:a16="http://schemas.microsoft.com/office/drawing/2014/main" id="{BECD1CDE-53D2-417B-B8C6-ACDADF82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4269" r="85927" b="13199"/>
          <a:stretch/>
        </p:blipFill>
        <p:spPr bwMode="auto">
          <a:xfrm>
            <a:off x="10075710" y="2028501"/>
            <a:ext cx="1599219" cy="15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C5420EA-6DE7-408E-8B25-58604D84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59" y="4059613"/>
            <a:ext cx="6166690" cy="282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8830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4515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0611" y="208795"/>
            <a:ext cx="11490777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虚拟仪器软件</a:t>
            </a:r>
            <a:r>
              <a:rPr lang="en-US" altLang="zh-CN" sz="3200" dirty="0"/>
              <a:t>——</a:t>
            </a:r>
            <a:r>
              <a:rPr lang="zh-CN" altLang="en-US" sz="3200" dirty="0"/>
              <a:t>以</a:t>
            </a:r>
            <a:r>
              <a:rPr lang="en-US" altLang="zh-CN" sz="3200" dirty="0">
                <a:solidFill>
                  <a:srgbClr val="FF0000"/>
                </a:solidFill>
              </a:rPr>
              <a:t>LabVIEW</a:t>
            </a:r>
            <a:r>
              <a:rPr lang="zh-CN" altLang="en-US" sz="3200" dirty="0"/>
              <a:t>为例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Laboratory Virtual Instrument Engineering Workbench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轻松入门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algn="ctr">
              <a:lnSpc>
                <a:spcPct val="150000"/>
              </a:lnSpc>
            </a:pPr>
            <a:r>
              <a:rPr lang="en-US" altLang="zh-CN" sz="3200" dirty="0"/>
              <a:t>LabVIEW </a:t>
            </a:r>
            <a:r>
              <a:rPr lang="en-US" altLang="zh-CN" sz="3200" dirty="0" err="1"/>
              <a:t>Learning’Law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8" name="Picture 2" descr="E:\Documents\st社团\LabVIEW俱乐部\LVstudentclublogo.jpg">
            <a:extLst>
              <a:ext uri="{FF2B5EF4-FFF2-40B4-BE49-F238E27FC236}">
                <a16:creationId xmlns:a16="http://schemas.microsoft.com/office/drawing/2014/main" id="{BECD1CDE-53D2-417B-B8C6-ACDADF82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4269" r="85927" b="13199"/>
          <a:stretch/>
        </p:blipFill>
        <p:spPr bwMode="auto">
          <a:xfrm>
            <a:off x="10075710" y="2028501"/>
            <a:ext cx="1599219" cy="15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5530047F-40E1-4927-A91C-F98FC6630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0058882"/>
              </p:ext>
            </p:extLst>
          </p:nvPr>
        </p:nvGraphicFramePr>
        <p:xfrm>
          <a:off x="1522092" y="3764681"/>
          <a:ext cx="7801522" cy="3302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312815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4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0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4887">
            <a:off x="1727627" y="2170728"/>
            <a:ext cx="2394878" cy="2667884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5" y="2263115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81792" y="2483531"/>
            <a:ext cx="646331" cy="1631216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noProof="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比赛支持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3" name="原创设计师QQ69613753    _4"/>
          <p:cNvSpPr>
            <a:spLocks noChangeArrowheads="1"/>
          </p:cNvSpPr>
          <p:nvPr/>
        </p:nvSpPr>
        <p:spPr bwMode="auto">
          <a:xfrm>
            <a:off x="6016871" y="2263115"/>
            <a:ext cx="1763111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lvl="0" algn="ctr" eaLnBrk="1" hangingPunct="1">
              <a:lnSpc>
                <a:spcPct val="200000"/>
              </a:lnSpc>
              <a:defRPr/>
            </a:pP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|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工具与场地</a:t>
            </a: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 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材料报销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 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技术培训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9915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7257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24923" y="281484"/>
            <a:ext cx="10825843" cy="517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培训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从软件到硬件，各种培训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       LabVIEW</a:t>
            </a:r>
            <a:r>
              <a:rPr lang="zh-CN" altLang="en-US" sz="3200" dirty="0"/>
              <a:t>培训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          Arduino</a:t>
            </a:r>
            <a:r>
              <a:rPr lang="zh-CN" altLang="en-US" sz="3200" dirty="0"/>
              <a:t>培训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    电子焊接技术培训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       </a:t>
            </a:r>
            <a:r>
              <a:rPr lang="en-US" altLang="zh-CN" sz="3200" dirty="0" err="1"/>
              <a:t>Matlab</a:t>
            </a:r>
            <a:r>
              <a:rPr lang="zh-CN" altLang="en-US" sz="3200" dirty="0"/>
              <a:t>培训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    其他技术支持</a:t>
            </a:r>
          </a:p>
        </p:txBody>
      </p:sp>
    </p:spTree>
    <p:extLst>
      <p:ext uri="{BB962C8B-B14F-4D97-AF65-F5344CB8AC3E}">
        <p14:creationId xmlns:p14="http://schemas.microsoft.com/office/powerpoint/2010/main" val="391850942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0146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739" y="324659"/>
            <a:ext cx="10825843" cy="59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材料报销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新生组还有额外</a:t>
            </a:r>
            <a:r>
              <a:rPr lang="en-US" altLang="zh-CN" sz="3200" dirty="0"/>
              <a:t>500</a:t>
            </a:r>
            <a:r>
              <a:rPr lang="zh-CN" altLang="en-US" sz="3200" dirty="0"/>
              <a:t>报销额度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1DFACA-73ED-4874-9BEA-1DE9C120A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05" y="324659"/>
            <a:ext cx="4111116" cy="52750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8B6436-B14E-4303-9F95-62960B412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3" y="1231390"/>
            <a:ext cx="2385570" cy="238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33265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0146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739" y="324659"/>
            <a:ext cx="10825843" cy="517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工具与场地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精仪系学生科创实验室已经建成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加工类</a:t>
            </a:r>
            <a:r>
              <a:rPr lang="en-US" altLang="zh-CN" sz="3200" dirty="0"/>
              <a:t>——3D</a:t>
            </a:r>
            <a:r>
              <a:rPr lang="zh-CN" altLang="en-US" sz="3200" dirty="0"/>
              <a:t>打印机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电子类</a:t>
            </a:r>
            <a:r>
              <a:rPr lang="en-US" altLang="zh-CN" sz="3200" dirty="0"/>
              <a:t>——</a:t>
            </a:r>
            <a:r>
              <a:rPr lang="zh-CN" altLang="en-US" sz="3200" dirty="0"/>
              <a:t>万用表，示波器，</a:t>
            </a:r>
            <a:r>
              <a:rPr lang="en-US" altLang="zh-CN" sz="3200" dirty="0" err="1"/>
              <a:t>myDAQ</a:t>
            </a:r>
            <a:r>
              <a:rPr lang="zh-CN" altLang="en-US" sz="3200" dirty="0"/>
              <a:t>采集卡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光学类</a:t>
            </a:r>
            <a:r>
              <a:rPr lang="en-US" altLang="zh-CN" sz="3200" dirty="0"/>
              <a:t>——</a:t>
            </a:r>
            <a:r>
              <a:rPr lang="zh-CN" altLang="en-US" sz="3200" dirty="0"/>
              <a:t>激光器，</a:t>
            </a:r>
            <a:r>
              <a:rPr lang="en-US" altLang="zh-CN" sz="3200" dirty="0"/>
              <a:t>CCD</a:t>
            </a:r>
            <a:r>
              <a:rPr lang="zh-CN" altLang="en-US" sz="3200" dirty="0"/>
              <a:t>相机，光学平台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其他</a:t>
            </a:r>
            <a:r>
              <a:rPr lang="en-US" altLang="zh-CN" sz="3200" dirty="0"/>
              <a:t>——</a:t>
            </a:r>
            <a:r>
              <a:rPr lang="zh-CN" altLang="en-US" sz="3200" dirty="0"/>
              <a:t>工作站，扫描仪，投影仪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现在暂居</a:t>
            </a:r>
            <a:r>
              <a:rPr lang="en-US" altLang="zh-CN" sz="3200" dirty="0"/>
              <a:t>——3403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59FB8C-C802-4FED-AE4E-25FC294BE9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24" y="254237"/>
            <a:ext cx="3927713" cy="22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0904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0"/>
            <a:ext cx="12206515" cy="6872514"/>
            <a:chOff x="-14515" y="-14514"/>
            <a:chExt cx="12206515" cy="6872514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</p:grpSp>
      <p:sp>
        <p:nvSpPr>
          <p:cNvPr id="20" name="TextBox 2047"/>
          <p:cNvSpPr txBox="1"/>
          <p:nvPr/>
        </p:nvSpPr>
        <p:spPr bwMode="auto">
          <a:xfrm>
            <a:off x="839543" y="877575"/>
            <a:ext cx="636199" cy="93092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endParaRPr lang="zh-CN" altLang="en-US" sz="2934" dirty="0">
              <a:solidFill>
                <a:srgbClr val="322616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294865" y="5336962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499501" y="3593326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223035" y="5497221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91495" y="3839640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1568">
            <a:off x="6708249" y="4206213"/>
            <a:ext cx="1614612" cy="17986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42692" flipV="1">
            <a:off x="9136503" y="2551986"/>
            <a:ext cx="1303533" cy="19012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572">
            <a:off x="3854785" y="2851949"/>
            <a:ext cx="2070883" cy="950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5810">
            <a:off x="1783706" y="3913045"/>
            <a:ext cx="1606778" cy="1839821"/>
          </a:xfrm>
          <a:prstGeom prst="rect">
            <a:avLst/>
          </a:prstGeom>
        </p:spPr>
      </p:pic>
      <p:sp>
        <p:nvSpPr>
          <p:cNvPr id="29" name="TextBox 2048"/>
          <p:cNvSpPr txBox="1">
            <a:spLocks noChangeArrowheads="1"/>
          </p:cNvSpPr>
          <p:nvPr/>
        </p:nvSpPr>
        <p:spPr bwMode="auto">
          <a:xfrm>
            <a:off x="281509" y="593855"/>
            <a:ext cx="800219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仪器设计大赛新生赛宣讲会</a:t>
            </a:r>
          </a:p>
        </p:txBody>
      </p:sp>
      <p:grpSp>
        <p:nvGrpSpPr>
          <p:cNvPr id="65" name="组合 14"/>
          <p:cNvGrpSpPr>
            <a:grpSpLocks/>
          </p:cNvGrpSpPr>
          <p:nvPr/>
        </p:nvGrpSpPr>
        <p:grpSpPr bwMode="auto">
          <a:xfrm>
            <a:off x="2248565" y="3326948"/>
            <a:ext cx="1036138" cy="1263948"/>
            <a:chOff x="1734883" y="3467105"/>
            <a:chExt cx="1035715" cy="1263924"/>
          </a:xfrm>
        </p:grpSpPr>
        <p:sp>
          <p:nvSpPr>
            <p:cNvPr id="66" name="文本框 65"/>
            <p:cNvSpPr txBox="1"/>
            <p:nvPr/>
          </p:nvSpPr>
          <p:spPr>
            <a:xfrm>
              <a:off x="1734883" y="3467105"/>
              <a:ext cx="774254" cy="707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278356" y="3612795"/>
              <a:ext cx="492242" cy="1118234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0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赛事简介</a:t>
              </a:r>
            </a:p>
          </p:txBody>
        </p:sp>
      </p:grpSp>
      <p:grpSp>
        <p:nvGrpSpPr>
          <p:cNvPr id="68" name="组合 35"/>
          <p:cNvGrpSpPr>
            <a:grpSpLocks/>
          </p:cNvGrpSpPr>
          <p:nvPr/>
        </p:nvGrpSpPr>
        <p:grpSpPr bwMode="auto">
          <a:xfrm>
            <a:off x="4640595" y="1643774"/>
            <a:ext cx="1160975" cy="1651388"/>
            <a:chOff x="1484233" y="3672737"/>
            <a:chExt cx="1161427" cy="1651359"/>
          </a:xfrm>
        </p:grpSpPr>
        <p:sp>
          <p:nvSpPr>
            <p:cNvPr id="69" name="文本框 68"/>
            <p:cNvSpPr txBox="1"/>
            <p:nvPr/>
          </p:nvSpPr>
          <p:spPr>
            <a:xfrm>
              <a:off x="1484233" y="3672737"/>
              <a:ext cx="774872" cy="707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53025" y="3692909"/>
              <a:ext cx="492635" cy="1631187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0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虚拟仪器技术</a:t>
              </a:r>
            </a:p>
          </p:txBody>
        </p:sp>
      </p:grpSp>
      <p:grpSp>
        <p:nvGrpSpPr>
          <p:cNvPr id="71" name="组合 38"/>
          <p:cNvGrpSpPr>
            <a:grpSpLocks/>
          </p:cNvGrpSpPr>
          <p:nvPr/>
        </p:nvGrpSpPr>
        <p:grpSpPr bwMode="auto">
          <a:xfrm>
            <a:off x="7037139" y="3701615"/>
            <a:ext cx="1154396" cy="1346564"/>
            <a:chOff x="1481878" y="3692206"/>
            <a:chExt cx="1154817" cy="1346531"/>
          </a:xfrm>
        </p:grpSpPr>
        <p:sp>
          <p:nvSpPr>
            <p:cNvPr id="72" name="文本框 71"/>
            <p:cNvSpPr txBox="1"/>
            <p:nvPr/>
          </p:nvSpPr>
          <p:spPr>
            <a:xfrm>
              <a:off x="1481878" y="3692206"/>
              <a:ext cx="774853" cy="7078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144072" y="3920509"/>
              <a:ext cx="492623" cy="1118228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0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比赛支持</a:t>
              </a:r>
              <a:endParaRPr lang="en-US" altLang="zh-CN" sz="20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4" name="组合 41"/>
          <p:cNvGrpSpPr>
            <a:grpSpLocks/>
          </p:cNvGrpSpPr>
          <p:nvPr/>
        </p:nvGrpSpPr>
        <p:grpSpPr bwMode="auto">
          <a:xfrm>
            <a:off x="9502272" y="1919809"/>
            <a:ext cx="1019895" cy="1765461"/>
            <a:chOff x="1466447" y="3710611"/>
            <a:chExt cx="1019565" cy="1765419"/>
          </a:xfrm>
        </p:grpSpPr>
        <p:sp>
          <p:nvSpPr>
            <p:cNvPr id="75" name="文本框 74"/>
            <p:cNvSpPr txBox="1"/>
            <p:nvPr/>
          </p:nvSpPr>
          <p:spPr>
            <a:xfrm>
              <a:off x="1466447" y="3710611"/>
              <a:ext cx="774320" cy="707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993728" y="3844853"/>
              <a:ext cx="492284" cy="1631177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0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往期优秀作品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1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1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53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0146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739" y="324659"/>
            <a:ext cx="10825843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比赛奖项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特等奖一名：</a:t>
            </a:r>
            <a:r>
              <a:rPr lang="en-US" altLang="zh-CN" sz="3200" dirty="0"/>
              <a:t>5000</a:t>
            </a:r>
            <a:r>
              <a:rPr lang="zh-CN" altLang="en-US" sz="3200" dirty="0"/>
              <a:t> （可空缺）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一等奖一名：</a:t>
            </a:r>
            <a:r>
              <a:rPr lang="en-US" altLang="zh-CN" sz="3200" dirty="0"/>
              <a:t>3000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二等奖两名：</a:t>
            </a:r>
            <a:r>
              <a:rPr lang="en-US" altLang="zh-CN" sz="3200" dirty="0"/>
              <a:t>2000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三等奖三名：</a:t>
            </a:r>
            <a:r>
              <a:rPr lang="en-US" altLang="zh-CN" sz="3200" dirty="0"/>
              <a:t>1000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纪念奖若干名：精美纪念品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DABB4-8768-4A3C-B641-FEA2E3CC4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04" y="2651760"/>
            <a:ext cx="275844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2444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0146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739" y="324659"/>
            <a:ext cx="10825843" cy="560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比赛赛程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第五周宣讲会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第六周：</a:t>
            </a:r>
            <a:r>
              <a:rPr lang="en-US" altLang="zh-CN" sz="3200" dirty="0"/>
              <a:t>LabVIEW</a:t>
            </a:r>
            <a:r>
              <a:rPr lang="zh-CN" altLang="en-US" sz="3200" dirty="0"/>
              <a:t>培训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第七周：</a:t>
            </a:r>
            <a:r>
              <a:rPr lang="en-US" altLang="zh-CN" sz="3200" dirty="0"/>
              <a:t>Arduino</a:t>
            </a:r>
            <a:r>
              <a:rPr lang="zh-CN" altLang="en-US" sz="3200" dirty="0"/>
              <a:t>培训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第九周：中期交流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第十四周：决赛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5825F8-B823-4414-9BEF-275B12346D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20" y="3202317"/>
            <a:ext cx="2707640" cy="27076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6066AC-AEB9-420E-8151-F00A60576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2" y="3202317"/>
            <a:ext cx="2213160" cy="26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0140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4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0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4304" flipV="1">
            <a:off x="2030512" y="2436979"/>
            <a:ext cx="1813704" cy="2645343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5" y="2263115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1015" y="2483531"/>
            <a:ext cx="677108" cy="2554545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lvl="0" eaLnBrk="1" hangingPunct="1">
              <a:defRPr/>
            </a:pPr>
            <a:r>
              <a:rPr lang="zh-CN" altLang="en-US" sz="3200" dirty="0"/>
              <a:t>往期优秀作品</a:t>
            </a:r>
            <a:endParaRPr kumimoji="0" lang="zh-CN" altLang="en-US" sz="3000" b="0" i="0" u="none" strike="noStrike" kern="1200" cap="none" spc="30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3" name="原创设计师QQ69613753    _4"/>
          <p:cNvSpPr>
            <a:spLocks noChangeArrowheads="1"/>
          </p:cNvSpPr>
          <p:nvPr/>
        </p:nvSpPr>
        <p:spPr bwMode="auto">
          <a:xfrm>
            <a:off x="5997229" y="2617878"/>
            <a:ext cx="1209114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lvl="0" eaLnBrk="1" hangingPunct="1">
              <a:lnSpc>
                <a:spcPct val="200000"/>
              </a:lnSpc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</a:t>
            </a:r>
            <a:r>
              <a:rPr lang="zh-CN" altLang="en-US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往期作品时间节点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 </a:t>
            </a:r>
          </a:p>
          <a:p>
            <a:pPr lvl="0" eaLnBrk="1" hangingPunct="1">
              <a:lnSpc>
                <a:spcPct val="200000"/>
              </a:lnSpc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</a:t>
            </a:r>
            <a:r>
              <a:rPr lang="zh-CN" altLang="en-US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去年新生组赛题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021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0146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739" y="324659"/>
            <a:ext cx="10825843" cy="2960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上次新生仪器设计大赛的赛题为</a:t>
            </a:r>
            <a:r>
              <a:rPr lang="zh-CN" altLang="en-US" sz="3200" dirty="0">
                <a:solidFill>
                  <a:srgbClr val="FF0000"/>
                </a:solidFill>
              </a:rPr>
              <a:t>灯塔信号追踪</a:t>
            </a:r>
            <a:r>
              <a:rPr lang="zh-CN" altLang="en-US" sz="3200" dirty="0"/>
              <a:t>，选手采用光电识别的方法识别木板上的</a:t>
            </a:r>
            <a:r>
              <a:rPr lang="en-US" altLang="zh-CN" sz="3200" dirty="0"/>
              <a:t>LED</a:t>
            </a:r>
            <a:r>
              <a:rPr lang="zh-CN" altLang="en-US" sz="3200" dirty="0"/>
              <a:t>灯的位置，并控制二轴云台带动一激光模块指向该</a:t>
            </a:r>
            <a:r>
              <a:rPr lang="en-US" altLang="zh-CN" sz="3200" dirty="0"/>
              <a:t>LED</a:t>
            </a:r>
            <a:r>
              <a:rPr lang="zh-CN" altLang="en-US" sz="3200" dirty="0"/>
              <a:t>灯。速度越快、误差越小的组得分越高。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439F3F-358B-420C-8598-C1FE25E28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2" y="336446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4233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0146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3B39F4-24A7-4510-A310-2150AAD40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56" y="29028"/>
            <a:ext cx="10169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64942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4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0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572">
            <a:off x="1602661" y="3188650"/>
            <a:ext cx="2784705" cy="1277491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4477532" y="3252972"/>
            <a:ext cx="707715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谢谢大家的聆听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DC5C4-92ED-48F6-85DC-5CD5929BB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09" y="1528762"/>
            <a:ext cx="4191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0685" y="0"/>
            <a:ext cx="9971315" cy="6858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4429" y="134514"/>
            <a:ext cx="12192000" cy="6858000"/>
          </a:xfrm>
          <a:prstGeom prst="rect">
            <a:avLst/>
          </a:prstGeom>
          <a:solidFill>
            <a:srgbClr val="D8C9A4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6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4656">
            <a:off x="1816556" y="2353671"/>
            <a:ext cx="2113195" cy="2419687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7" y="2263117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algn="r" eaLnBrk="1" hangingPunct="1">
              <a:spcAft>
                <a:spcPts val="600"/>
              </a:spcAft>
            </a:pPr>
            <a:r>
              <a:rPr lang="en-US" altLang="zh-CN" sz="60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01</a:t>
            </a:r>
            <a:endParaRPr lang="zh-CN" altLang="en-US" sz="6000" dirty="0">
              <a:solidFill>
                <a:srgbClr val="32261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81796" y="2483531"/>
            <a:ext cx="646331" cy="1785104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sz="3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赛事简介</a:t>
            </a:r>
          </a:p>
        </p:txBody>
      </p:sp>
      <p:sp>
        <p:nvSpPr>
          <p:cNvPr id="12" name="原创设计师QQ69613753    _4"/>
          <p:cNvSpPr>
            <a:spLocks noChangeArrowheads="1"/>
          </p:cNvSpPr>
          <p:nvPr/>
        </p:nvSpPr>
        <p:spPr bwMode="auto">
          <a:xfrm>
            <a:off x="5981701" y="2483531"/>
            <a:ext cx="1763111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  <a:r>
              <a:rPr lang="zh-CN" altLang="en-US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全国赛  </a:t>
            </a: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  <a:r>
              <a:rPr lang="zh-CN" altLang="en-US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分组概况</a:t>
            </a: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  <a:r>
              <a:rPr lang="zh-CN" altLang="en-US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历史沿革</a:t>
            </a: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7258" y="-32658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0523" y="289959"/>
            <a:ext cx="7071527" cy="2960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精仪系两大赛事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光电设计大赛（大二及以上）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仪器设计大赛   （大二及以上）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仪器设计大赛新生赛 （新生）</a:t>
            </a:r>
            <a:endParaRPr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A9041-F355-4E6E-AA14-B9768FF8F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97" y="695038"/>
            <a:ext cx="2292973" cy="22318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01AEB3-3F7F-433B-B481-488ECDA778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6" y="3250706"/>
            <a:ext cx="3669332" cy="26188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C73810-78FA-4E91-943B-9E07C5828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67" y="3250706"/>
            <a:ext cx="3817419" cy="2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3082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7258" y="-32658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9086" y="695039"/>
            <a:ext cx="11185071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仪器设计大赛历史沿革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/>
              <a:t>2005</a:t>
            </a:r>
            <a:r>
              <a:rPr lang="zh-CN" altLang="en-US" sz="3200" dirty="0"/>
              <a:t>年，率先与</a:t>
            </a:r>
            <a:r>
              <a:rPr lang="en-US" altLang="zh-CN" sz="3200" dirty="0">
                <a:solidFill>
                  <a:srgbClr val="FF0000"/>
                </a:solidFill>
              </a:rPr>
              <a:t>NI</a:t>
            </a:r>
            <a:r>
              <a:rPr lang="zh-CN" altLang="en-US" sz="3200" dirty="0"/>
              <a:t>联合举办清华大学虚拟仪器设计大赛，共举办了</a:t>
            </a:r>
            <a:r>
              <a:rPr lang="en-US" altLang="zh-CN" sz="3200" dirty="0">
                <a:solidFill>
                  <a:srgbClr val="FF0000"/>
                </a:solidFill>
              </a:rPr>
              <a:t>11</a:t>
            </a:r>
            <a:r>
              <a:rPr lang="zh-CN" altLang="en-US" sz="3200" dirty="0">
                <a:solidFill>
                  <a:srgbClr val="FF0000"/>
                </a:solidFill>
              </a:rPr>
              <a:t>届</a:t>
            </a:r>
            <a:r>
              <a:rPr lang="zh-CN" altLang="en-US" sz="3200" dirty="0"/>
              <a:t>；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/>
              <a:t>2011</a:t>
            </a:r>
            <a:r>
              <a:rPr lang="zh-CN" altLang="en-US" sz="3200" dirty="0"/>
              <a:t>年，</a:t>
            </a:r>
            <a:r>
              <a:rPr lang="zh-CN" altLang="en-US" sz="3200" dirty="0">
                <a:solidFill>
                  <a:srgbClr val="FF0000"/>
                </a:solidFill>
              </a:rPr>
              <a:t>清华大学</a:t>
            </a:r>
            <a:r>
              <a:rPr lang="zh-CN" altLang="en-US" sz="3200" dirty="0"/>
              <a:t>举办第一届</a:t>
            </a:r>
            <a:r>
              <a:rPr lang="zh-CN" altLang="en-US" sz="3200" dirty="0">
                <a:solidFill>
                  <a:srgbClr val="FF0000"/>
                </a:solidFill>
              </a:rPr>
              <a:t>全国</a:t>
            </a:r>
            <a:r>
              <a:rPr lang="zh-CN" altLang="en-US" sz="3200" dirty="0"/>
              <a:t>虚拟仪器设计大赛；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/>
              <a:t>2015</a:t>
            </a:r>
            <a:r>
              <a:rPr lang="zh-CN" altLang="en-US" sz="3200" dirty="0"/>
              <a:t>年，虚拟仪器设计大赛更名为</a:t>
            </a: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FF0000"/>
                </a:solidFill>
              </a:rPr>
              <a:t>仪器设计大赛</a:t>
            </a:r>
            <a:r>
              <a:rPr lang="en-US" altLang="zh-CN" sz="3200" dirty="0"/>
              <a:t>】</a:t>
            </a:r>
            <a:endParaRPr lang="zh-CN" altLang="en-US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9540322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7257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5173" y="156196"/>
            <a:ext cx="11059327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比赛分组概况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仪器设计大赛分为</a:t>
            </a:r>
            <a:r>
              <a:rPr lang="zh-CN" altLang="en-US" sz="3200" dirty="0">
                <a:solidFill>
                  <a:srgbClr val="FF0000"/>
                </a:solidFill>
              </a:rPr>
              <a:t>综合组</a:t>
            </a:r>
            <a:r>
              <a:rPr lang="zh-CN" altLang="en-US" sz="3200" dirty="0"/>
              <a:t>与</a:t>
            </a:r>
            <a:r>
              <a:rPr lang="zh-CN" altLang="en-US" sz="3200" dirty="0">
                <a:solidFill>
                  <a:srgbClr val="FF0000"/>
                </a:solidFill>
              </a:rPr>
              <a:t>新生组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FF0000"/>
                </a:solidFill>
              </a:rPr>
              <a:t>综合组</a:t>
            </a:r>
            <a:r>
              <a:rPr lang="en-US" altLang="zh-CN" sz="3200" dirty="0"/>
              <a:t>】</a:t>
            </a:r>
            <a:r>
              <a:rPr lang="zh-CN" altLang="en-US" sz="3200" dirty="0"/>
              <a:t>：难度较大，需要选手有较强的综合能力</a:t>
            </a:r>
            <a:br>
              <a:rPr lang="zh-CN" altLang="en-US" sz="3200" dirty="0"/>
            </a:br>
            <a:r>
              <a:rPr lang="zh-CN" altLang="en-US" sz="3200" dirty="0"/>
              <a:t>不限制软硬件平台的使用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1C949-A8E6-4913-8E48-0482E72A5A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95" y="3709416"/>
            <a:ext cx="2173473" cy="22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605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7257" y="0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5173" y="156196"/>
            <a:ext cx="11059327" cy="665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比赛分组概况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仪器设计大赛分为</a:t>
            </a:r>
            <a:r>
              <a:rPr lang="zh-CN" altLang="en-US" sz="3200" dirty="0">
                <a:solidFill>
                  <a:srgbClr val="FF0000"/>
                </a:solidFill>
              </a:rPr>
              <a:t>综合组</a:t>
            </a:r>
            <a:r>
              <a:rPr lang="zh-CN" altLang="en-US" sz="3200" dirty="0"/>
              <a:t>与</a:t>
            </a:r>
            <a:r>
              <a:rPr lang="zh-CN" altLang="en-US" sz="3200" dirty="0">
                <a:solidFill>
                  <a:srgbClr val="FF0000"/>
                </a:solidFill>
              </a:rPr>
              <a:t>新生组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FF0000"/>
                </a:solidFill>
              </a:rPr>
              <a:t>新生组</a:t>
            </a:r>
            <a:r>
              <a:rPr lang="en-US" altLang="zh-CN" sz="3200" dirty="0"/>
              <a:t>】</a:t>
            </a:r>
            <a:r>
              <a:rPr lang="zh-CN" altLang="en-US" sz="3200" dirty="0"/>
              <a:t>：难度较低，更看重创意</a:t>
            </a:r>
            <a:br>
              <a:rPr lang="zh-CN" altLang="en-US" sz="3200" dirty="0"/>
            </a:br>
            <a:r>
              <a:rPr lang="zh-CN" altLang="en-US" sz="3200" dirty="0"/>
              <a:t>软件平台</a:t>
            </a:r>
            <a:r>
              <a:rPr lang="en-US" altLang="zh-CN" sz="3200" dirty="0"/>
              <a:t>-</a:t>
            </a:r>
            <a:r>
              <a:rPr lang="zh-CN" altLang="en-US" sz="3200" dirty="0"/>
              <a:t>使用</a:t>
            </a:r>
            <a:r>
              <a:rPr lang="en-US" altLang="zh-CN" sz="3200" dirty="0">
                <a:solidFill>
                  <a:srgbClr val="FF0000"/>
                </a:solidFill>
              </a:rPr>
              <a:t>LabVIEW</a:t>
            </a:r>
            <a:r>
              <a:rPr lang="zh-CN" altLang="en-US" sz="3200" dirty="0">
                <a:solidFill>
                  <a:srgbClr val="FF0000"/>
                </a:solidFill>
              </a:rPr>
              <a:t>虚拟仪器设计平台</a:t>
            </a:r>
            <a:br>
              <a:rPr lang="zh-CN" altLang="en-US" sz="3200" dirty="0"/>
            </a:br>
            <a:r>
              <a:rPr lang="zh-CN" altLang="en-US" sz="3200" dirty="0"/>
              <a:t>硬件平台</a:t>
            </a:r>
            <a:r>
              <a:rPr lang="en-US" altLang="zh-CN" sz="3200" dirty="0"/>
              <a:t>-</a:t>
            </a:r>
            <a:r>
              <a:rPr lang="zh-CN" altLang="en-US" sz="3200" dirty="0"/>
              <a:t>自主决定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    与精仪系</a:t>
            </a:r>
            <a:r>
              <a:rPr lang="zh-CN" altLang="en-US" sz="3200" dirty="0">
                <a:solidFill>
                  <a:srgbClr val="FF0000"/>
                </a:solidFill>
              </a:rPr>
              <a:t>科协</a:t>
            </a:r>
            <a:r>
              <a:rPr lang="en-US" altLang="zh-CN" sz="3200" dirty="0">
                <a:solidFill>
                  <a:srgbClr val="FF0000"/>
                </a:solidFill>
              </a:rPr>
              <a:t>LabVIEW</a:t>
            </a:r>
            <a:r>
              <a:rPr lang="zh-CN" altLang="en-US" sz="3200" dirty="0">
                <a:solidFill>
                  <a:srgbClr val="FF0000"/>
                </a:solidFill>
              </a:rPr>
              <a:t>培训</a:t>
            </a:r>
            <a:r>
              <a:rPr lang="zh-CN" altLang="en-US" sz="3200" dirty="0"/>
              <a:t>相结合，让新生在这次比赛中初步掌握一款编程软件和硬件的相关知识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715719-408C-432D-A105-CAC96E42C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16" y="1970922"/>
            <a:ext cx="2171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9820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7258" y="-32658"/>
            <a:ext cx="12206515" cy="6872514"/>
            <a:chOff x="-14515" y="-14514"/>
            <a:chExt cx="12206515" cy="6872514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9" t="16443"/>
            <a:stretch/>
          </p:blipFill>
          <p:spPr>
            <a:xfrm>
              <a:off x="-14515" y="-14514"/>
              <a:ext cx="2877621" cy="4348730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9086" y="695039"/>
            <a:ext cx="11185071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全国虚拟仪器大赛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明年举办全国虚拟仪器设计大赛，赛期一年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全国赛赛分为四个组，包括：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   软件组、创意孵化组、工程应用组、职业技能组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0902B-D8B1-419B-8E24-3998808F0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27" y="154281"/>
            <a:ext cx="1652361" cy="14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373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6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572">
            <a:off x="1602662" y="3188652"/>
            <a:ext cx="2784705" cy="1277491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7" y="2263117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algn="r" eaLnBrk="1" hangingPunct="1">
              <a:spcAft>
                <a:spcPts val="600"/>
              </a:spcAft>
            </a:pPr>
            <a:r>
              <a:rPr lang="en-US" altLang="zh-CN" sz="60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02</a:t>
            </a:r>
            <a:endParaRPr lang="zh-CN" altLang="en-US" sz="6000" dirty="0">
              <a:solidFill>
                <a:srgbClr val="32261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81796" y="2483531"/>
            <a:ext cx="646331" cy="263149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sz="3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虚拟仪器技术</a:t>
            </a:r>
          </a:p>
        </p:txBody>
      </p:sp>
      <p:sp>
        <p:nvSpPr>
          <p:cNvPr id="13" name="原创设计师QQ69613753    _4"/>
          <p:cNvSpPr>
            <a:spLocks noChangeArrowheads="1"/>
          </p:cNvSpPr>
          <p:nvPr/>
        </p:nvSpPr>
        <p:spPr bwMode="auto">
          <a:xfrm>
            <a:off x="6305150" y="2483531"/>
            <a:ext cx="1209114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LabVIEW| 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  <a:r>
              <a:rPr lang="zh-CN" altLang="en-US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虚拟仪器技术</a:t>
            </a:r>
            <a:r>
              <a:rPr lang="en-US" altLang="zh-CN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</p:txBody>
      </p:sp>
    </p:spTree>
    <p:extLst>
      <p:ext uri="{BB962C8B-B14F-4D97-AF65-F5344CB8AC3E}">
        <p14:creationId xmlns:p14="http://schemas.microsoft.com/office/powerpoint/2010/main" val="13606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0000000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22561E"/>
      </a:accent1>
      <a:accent2>
        <a:srgbClr val="3E7229"/>
      </a:accent2>
      <a:accent3>
        <a:srgbClr val="5A8E34"/>
      </a:accent3>
      <a:accent4>
        <a:srgbClr val="76AA3F"/>
      </a:accent4>
      <a:accent5>
        <a:srgbClr val="92C74B"/>
      </a:accent5>
      <a:accent6>
        <a:srgbClr val="3F3F3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0000000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22561E"/>
      </a:accent1>
      <a:accent2>
        <a:srgbClr val="3E7229"/>
      </a:accent2>
      <a:accent3>
        <a:srgbClr val="5A8E34"/>
      </a:accent3>
      <a:accent4>
        <a:srgbClr val="76AA3F"/>
      </a:accent4>
      <a:accent5>
        <a:srgbClr val="92C74B"/>
      </a:accent5>
      <a:accent6>
        <a:srgbClr val="3F3F3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636</Words>
  <Characters>0</Characters>
  <Application>Microsoft Office PowerPoint</Application>
  <DocSecurity>0</DocSecurity>
  <PresentationFormat>宽屏</PresentationFormat>
  <Lines>0</Lines>
  <Paragraphs>151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Microsoft YaHei UI</vt:lpstr>
      <vt:lpstr>方正姚体</vt:lpstr>
      <vt:lpstr>迷你简启体</vt:lpstr>
      <vt:lpstr>宋体</vt:lpstr>
      <vt:lpstr>微软雅黑</vt:lpstr>
      <vt:lpstr>Arial</vt:lpstr>
      <vt:lpstr>Calibri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851495849@qq.com</cp:lastModifiedBy>
  <cp:revision>342</cp:revision>
  <dcterms:created xsi:type="dcterms:W3CDTF">2015-12-24T07:33:00Z</dcterms:created>
  <dcterms:modified xsi:type="dcterms:W3CDTF">2018-10-21T10:51:57Z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